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7" r:id="rId12"/>
    <p:sldId id="26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lear Sans Regular" panose="020B0604020202020204" charset="0"/>
      <p:regular r:id="rId18"/>
    </p:embeddedFont>
    <p:embeddedFont>
      <p:font typeface="Clear Sans Regular Bold" panose="020B0604020202020204" charset="0"/>
      <p:regular r:id="rId19"/>
    </p:embeddedFont>
    <p:embeddedFont>
      <p:font typeface="Open Sans Extra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7E4C6E-15C6-4866-956F-AF7688BB69F2}" v="7" dt="2022-02-18T15:54:30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2.svg"/><Relationship Id="rId7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130667" y="1122645"/>
            <a:ext cx="14026665" cy="785787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>
            <a:off x="2130667" y="6832048"/>
            <a:ext cx="14026665" cy="2148469"/>
          </a:xfrm>
          <a:prstGeom prst="rect">
            <a:avLst/>
          </a:prstGeom>
          <a:solidFill>
            <a:srgbClr val="0B163D"/>
          </a:solidFill>
        </p:spPr>
      </p:sp>
      <p:sp>
        <p:nvSpPr>
          <p:cNvPr id="5" name="TextBox 5"/>
          <p:cNvSpPr txBox="1"/>
          <p:nvPr/>
        </p:nvSpPr>
        <p:spPr>
          <a:xfrm>
            <a:off x="6759223" y="2092639"/>
            <a:ext cx="4769551" cy="75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01"/>
              </a:lnSpc>
            </a:pPr>
            <a:r>
              <a:rPr lang="en-US" sz="4501" dirty="0">
                <a:solidFill>
                  <a:schemeClr val="tx2">
                    <a:lumMod val="50000"/>
                  </a:schemeClr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OTERO COLLEGE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82676" y="3115934"/>
            <a:ext cx="11322648" cy="337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960"/>
              </a:lnSpc>
              <a:spcBef>
                <a:spcPct val="0"/>
              </a:spcBef>
            </a:pPr>
            <a:r>
              <a:rPr lang="en-US" sz="12000" spc="-120" dirty="0">
                <a:solidFill>
                  <a:schemeClr val="tx2">
                    <a:lumMod val="50000"/>
                  </a:schemeClr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Strategic Planning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482676" y="7665767"/>
            <a:ext cx="11322648" cy="720239"/>
            <a:chOff x="0" y="405392"/>
            <a:chExt cx="15096864" cy="960319"/>
          </a:xfrm>
        </p:grpSpPr>
        <p:sp>
          <p:nvSpPr>
            <p:cNvPr id="8" name="TextBox 8"/>
            <p:cNvSpPr txBox="1"/>
            <p:nvPr/>
          </p:nvSpPr>
          <p:spPr>
            <a:xfrm>
              <a:off x="0" y="405392"/>
              <a:ext cx="15096864" cy="641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19"/>
                </a:lnSpc>
                <a:spcBef>
                  <a:spcPct val="0"/>
                </a:spcBef>
              </a:pPr>
              <a:r>
                <a:rPr lang="en-US" sz="4000" dirty="0">
                  <a:solidFill>
                    <a:srgbClr val="FFFFFF"/>
                  </a:solidFill>
                  <a:latin typeface="Clear Sans Regular Bold"/>
                </a:rPr>
                <a:t>Embodying Who We Are and What We Do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33370"/>
              <a:ext cx="15096864" cy="532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endParaRPr lang="en-US" sz="2500" dirty="0">
                <a:solidFill>
                  <a:srgbClr val="FFFFFF"/>
                </a:solidFill>
                <a:latin typeface="Clear Sans Regular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" r="34"/>
          <a:stretch>
            <a:fillRect/>
          </a:stretch>
        </p:blipFill>
        <p:spPr>
          <a:xfrm rot="-10800000" flipH="1">
            <a:off x="-832081" y="0"/>
            <a:ext cx="1027827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822089" y="416534"/>
            <a:ext cx="7703911" cy="8092371"/>
            <a:chOff x="0" y="-110567"/>
            <a:chExt cx="10271881" cy="10789827"/>
          </a:xfrm>
        </p:grpSpPr>
        <p:sp>
          <p:nvSpPr>
            <p:cNvPr id="4" name="TextBox 4"/>
            <p:cNvSpPr txBox="1"/>
            <p:nvPr/>
          </p:nvSpPr>
          <p:spPr>
            <a:xfrm>
              <a:off x="0" y="1319047"/>
              <a:ext cx="10271881" cy="74767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8"/>
                </a:lnSpc>
              </a:pPr>
              <a:r>
                <a:rPr lang="en-US" sz="3391" spc="-67" dirty="0">
                  <a:solidFill>
                    <a:schemeClr val="bg2">
                      <a:lumMod val="10000"/>
                    </a:schemeClr>
                  </a:solidFill>
                  <a:latin typeface="Clear Sans Regular"/>
                </a:rPr>
                <a:t>"Intention is more than wishful thinking - it's willful direction. It is a philosophy of the heart put into practice, a consistency of conscious patterns of thought, energy, and action. Through intention, we see more and create with more clarity, passion, and authenticity. Our attention then becomes a spotlight for every shred of supporting evidence that we're on the right path". ~ Jennifer Williamson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10567"/>
              <a:ext cx="10271881" cy="10066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288"/>
                </a:lnSpc>
                <a:spcBef>
                  <a:spcPct val="0"/>
                </a:spcBef>
              </a:pPr>
              <a:r>
                <a:rPr lang="en-US" sz="4500" spc="228" dirty="0">
                  <a:solidFill>
                    <a:schemeClr val="tx2">
                      <a:lumMod val="50000"/>
                    </a:schemeClr>
                  </a:solidFill>
                  <a:latin typeface="Open Sans Extra Bold" panose="020B0604020202020204" charset="0"/>
                  <a:ea typeface="Open Sans Extra Bold" panose="020B0604020202020204" charset="0"/>
                  <a:cs typeface="Open Sans Extra Bold" panose="020B0604020202020204" charset="0"/>
                </a:rPr>
                <a:t>LET’S BE INTENTIONAL!</a:t>
              </a:r>
            </a:p>
          </p:txBody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60" t="21264" r="6608" b="71845"/>
            <a:stretch>
              <a:fillRect/>
            </a:stretch>
          </p:blipFill>
          <p:spPr>
            <a:xfrm>
              <a:off x="0" y="10098678"/>
              <a:ext cx="7855947" cy="580582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78643" y="2085242"/>
            <a:ext cx="7256821" cy="483788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828801" y="9143427"/>
            <a:ext cx="12728898" cy="993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59"/>
              </a:lnSpc>
            </a:pPr>
            <a:r>
              <a:rPr lang="en-US" sz="5899" dirty="0">
                <a:solidFill>
                  <a:schemeClr val="tx2">
                    <a:lumMod val="50000"/>
                  </a:schemeClr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INTENTION + ACTION = MAGIC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93557" y="3238500"/>
            <a:ext cx="10300886" cy="3213410"/>
            <a:chOff x="0" y="76200"/>
            <a:chExt cx="13734515" cy="4284547"/>
          </a:xfrm>
        </p:grpSpPr>
        <p:sp>
          <p:nvSpPr>
            <p:cNvPr id="3" name="TextBox 3"/>
            <p:cNvSpPr txBox="1"/>
            <p:nvPr/>
          </p:nvSpPr>
          <p:spPr>
            <a:xfrm>
              <a:off x="3353941" y="3624819"/>
              <a:ext cx="6958258" cy="735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50"/>
                </a:lnSpc>
              </a:pPr>
              <a:endParaRPr lang="en-US" sz="3500" dirty="0">
                <a:solidFill>
                  <a:srgbClr val="000000"/>
                </a:solidFill>
                <a:latin typeface="Clear Sans Regular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6200"/>
              <a:ext cx="13734515" cy="1642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349"/>
                </a:lnSpc>
                <a:spcBef>
                  <a:spcPct val="0"/>
                </a:spcBef>
              </a:pPr>
              <a:r>
                <a:rPr lang="en-US" sz="8499" dirty="0">
                  <a:solidFill>
                    <a:schemeClr val="tx2">
                      <a:lumMod val="50000"/>
                    </a:schemeClr>
                  </a:solidFill>
                  <a:latin typeface="Open Sans Extra Bold" panose="020B0604020202020204" charset="0"/>
                  <a:ea typeface="Open Sans Extra Bold" panose="020B0604020202020204" charset="0"/>
                  <a:cs typeface="Open Sans Extra Bold" panose="020B0604020202020204" charset="0"/>
                </a:rPr>
                <a:t>Questions?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60" t="21264" r="7177" b="74769"/>
            <a:stretch>
              <a:fillRect/>
            </a:stretch>
          </p:blipFill>
          <p:spPr>
            <a:xfrm>
              <a:off x="1259331" y="2452244"/>
              <a:ext cx="11147477" cy="477164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0" t="21264" r="6608" b="71845"/>
          <a:stretch>
            <a:fillRect/>
          </a:stretch>
        </p:blipFill>
        <p:spPr>
          <a:xfrm rot="5400000">
            <a:off x="12764377" y="4763377"/>
            <a:ext cx="10287000" cy="7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69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93557" y="3467100"/>
            <a:ext cx="10300886" cy="2139906"/>
            <a:chOff x="0" y="76200"/>
            <a:chExt cx="13734515" cy="2853208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3734515" cy="1642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349"/>
                </a:lnSpc>
                <a:spcBef>
                  <a:spcPct val="0"/>
                </a:spcBef>
              </a:pPr>
              <a:r>
                <a:rPr lang="en-US" sz="8499" dirty="0">
                  <a:solidFill>
                    <a:schemeClr val="tx2">
                      <a:lumMod val="50000"/>
                    </a:schemeClr>
                  </a:solidFill>
                  <a:latin typeface="Open Sans Extra Bold" panose="020B0604020202020204" charset="0"/>
                  <a:ea typeface="Open Sans Extra Bold" panose="020B0604020202020204" charset="0"/>
                  <a:cs typeface="Open Sans Extra Bold" panose="020B0604020202020204" charset="0"/>
                </a:rPr>
                <a:t>Thank you!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60" t="21264" r="7177" b="74769"/>
            <a:stretch>
              <a:fillRect/>
            </a:stretch>
          </p:blipFill>
          <p:spPr>
            <a:xfrm>
              <a:off x="1259331" y="2452244"/>
              <a:ext cx="11147477" cy="477164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0" t="21264" r="6608" b="71845"/>
          <a:stretch>
            <a:fillRect/>
          </a:stretch>
        </p:blipFill>
        <p:spPr>
          <a:xfrm rot="5400000">
            <a:off x="12764377" y="4763377"/>
            <a:ext cx="10287000" cy="7602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69547" y="1192993"/>
            <a:ext cx="5011553" cy="1098550"/>
            <a:chOff x="0" y="0"/>
            <a:chExt cx="6682070" cy="146473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0" r="34"/>
            <a:stretch>
              <a:fillRect/>
            </a:stretch>
          </p:blipFill>
          <p:spPr>
            <a:xfrm rot="5400000">
              <a:off x="205" y="56832"/>
              <a:ext cx="482825" cy="483236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889496" y="-38100"/>
              <a:ext cx="5792574" cy="150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49"/>
                </a:lnSpc>
                <a:spcBef>
                  <a:spcPct val="0"/>
                </a:spcBef>
              </a:pPr>
              <a:r>
                <a:rPr lang="en-US" sz="3499" spc="139" dirty="0">
                  <a:solidFill>
                    <a:srgbClr val="000000"/>
                  </a:solidFill>
                  <a:latin typeface="Clear Sans Regular Bold"/>
                </a:rPr>
                <a:t>Purpose of Strategic Planning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38224" y="3605044"/>
            <a:ext cx="5011553" cy="1098550"/>
            <a:chOff x="0" y="0"/>
            <a:chExt cx="6682070" cy="146473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0" r="34"/>
            <a:stretch>
              <a:fillRect/>
            </a:stretch>
          </p:blipFill>
          <p:spPr>
            <a:xfrm rot="5400000">
              <a:off x="205" y="56832"/>
              <a:ext cx="482825" cy="483236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889496" y="-38100"/>
              <a:ext cx="5792574" cy="150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49"/>
                </a:lnSpc>
                <a:spcBef>
                  <a:spcPct val="0"/>
                </a:spcBef>
              </a:pPr>
              <a:r>
                <a:rPr lang="en-US" sz="3499" spc="139" dirty="0">
                  <a:solidFill>
                    <a:srgbClr val="000000"/>
                  </a:solidFill>
                  <a:latin typeface="Clear Sans Regular Bold"/>
                </a:rPr>
                <a:t>Strategic Planning in Higher Education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69547" y="5965159"/>
            <a:ext cx="5011553" cy="1098550"/>
            <a:chOff x="0" y="0"/>
            <a:chExt cx="6682070" cy="146473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0" r="34"/>
            <a:stretch>
              <a:fillRect/>
            </a:stretch>
          </p:blipFill>
          <p:spPr>
            <a:xfrm rot="5400000">
              <a:off x="205" y="56832"/>
              <a:ext cx="482825" cy="483236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889496" y="-38100"/>
              <a:ext cx="5792574" cy="150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49"/>
                </a:lnSpc>
                <a:spcBef>
                  <a:spcPct val="0"/>
                </a:spcBef>
              </a:pPr>
              <a:r>
                <a:rPr lang="en-US" sz="3499" spc="139" dirty="0">
                  <a:solidFill>
                    <a:srgbClr val="000000"/>
                  </a:solidFill>
                  <a:latin typeface="Clear Sans Regular Bold"/>
                </a:rPr>
                <a:t>Components of Strategic Plans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0" y="0"/>
            <a:ext cx="5589504" cy="10287000"/>
          </a:xfrm>
          <a:prstGeom prst="rect">
            <a:avLst/>
          </a:prstGeom>
          <a:solidFill>
            <a:srgbClr val="0B163D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035976" y="1021424"/>
            <a:ext cx="785787" cy="8003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 l="12956" r="12956"/>
          <a:stretch>
            <a:fillRect/>
          </a:stretch>
        </p:blipFill>
        <p:spPr>
          <a:xfrm>
            <a:off x="12239185" y="2784100"/>
            <a:ext cx="5247349" cy="47188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59411" y="2231534"/>
            <a:ext cx="3729327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99"/>
              </a:lnSpc>
              <a:spcBef>
                <a:spcPct val="0"/>
              </a:spcBef>
            </a:pPr>
            <a:r>
              <a:rPr lang="en-US" sz="6999" spc="-139" dirty="0">
                <a:solidFill>
                  <a:srgbClr val="FFFFFF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Agenda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569547" y="8567631"/>
            <a:ext cx="5011553" cy="527050"/>
            <a:chOff x="0" y="0"/>
            <a:chExt cx="6682070" cy="702734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0" r="34"/>
            <a:stretch>
              <a:fillRect/>
            </a:stretch>
          </p:blipFill>
          <p:spPr>
            <a:xfrm rot="5400000">
              <a:off x="205" y="56832"/>
              <a:ext cx="482825" cy="483236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889496" y="-38100"/>
              <a:ext cx="5792574" cy="74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49"/>
                </a:lnSpc>
                <a:spcBef>
                  <a:spcPct val="0"/>
                </a:spcBef>
              </a:pPr>
              <a:r>
                <a:rPr lang="en-US" sz="3499" spc="139" dirty="0">
                  <a:solidFill>
                    <a:srgbClr val="000000"/>
                  </a:solidFill>
                  <a:latin typeface="Clear Sans Regular Bold"/>
                </a:rPr>
                <a:t>Next Steps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023662"/>
            <a:ext cx="18288000" cy="4263338"/>
            <a:chOff x="0" y="0"/>
            <a:chExt cx="24384000" cy="568445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5397" b="49634"/>
            <a:stretch>
              <a:fillRect/>
            </a:stretch>
          </p:blipFill>
          <p:spPr>
            <a:xfrm>
              <a:off x="0" y="0"/>
              <a:ext cx="24384000" cy="568445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0526080" y="2223266"/>
            <a:ext cx="6733220" cy="1854322"/>
            <a:chOff x="0" y="0"/>
            <a:chExt cx="5072396" cy="14025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72396" cy="1402549"/>
            </a:xfrm>
            <a:custGeom>
              <a:avLst/>
              <a:gdLst/>
              <a:ahLst/>
              <a:cxnLst/>
              <a:rect l="l" t="t" r="r" b="b"/>
              <a:pathLst>
                <a:path w="5072396" h="1402549">
                  <a:moveTo>
                    <a:pt x="4947936" y="1402549"/>
                  </a:moveTo>
                  <a:lnTo>
                    <a:pt x="124460" y="1402549"/>
                  </a:lnTo>
                  <a:cubicBezTo>
                    <a:pt x="55880" y="1402549"/>
                    <a:pt x="0" y="1346669"/>
                    <a:pt x="0" y="12780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47936" y="0"/>
                  </a:lnTo>
                  <a:cubicBezTo>
                    <a:pt x="5016516" y="0"/>
                    <a:pt x="5072396" y="55880"/>
                    <a:pt x="5072396" y="124460"/>
                  </a:cubicBezTo>
                  <a:lnTo>
                    <a:pt x="5072396" y="1278089"/>
                  </a:lnTo>
                  <a:cubicBezTo>
                    <a:pt x="5072396" y="1346669"/>
                    <a:pt x="5016516" y="1402549"/>
                    <a:pt x="4947936" y="1402549"/>
                  </a:cubicBezTo>
                  <a:close/>
                </a:path>
              </a:pathLst>
            </a:custGeom>
            <a:solidFill>
              <a:srgbClr val="EAEAEA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856938" y="2860716"/>
            <a:ext cx="368658" cy="57942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747263" y="2538243"/>
            <a:ext cx="5295905" cy="1494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en-US" sz="2946" dirty="0">
                <a:solidFill>
                  <a:srgbClr val="000000"/>
                </a:solidFill>
                <a:latin typeface="Clear Sans Regular"/>
              </a:rPr>
              <a:t>Where are we headed? What should our priorities be? </a:t>
            </a:r>
          </a:p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endParaRPr lang="en-US" sz="2946" dirty="0">
              <a:solidFill>
                <a:srgbClr val="000000"/>
              </a:solidFill>
              <a:latin typeface="Clear Sans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1806" y="1804348"/>
            <a:ext cx="8712050" cy="296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000" spc="-120" dirty="0">
                <a:solidFill>
                  <a:srgbClr val="0B163D"/>
                </a:solidFill>
                <a:latin typeface="Clear Sans Regular"/>
              </a:rPr>
              <a:t>To set goals for the institution and to develop a plan to achieve them.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076325"/>
            <a:ext cx="97155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  <a:spcBef>
                <a:spcPct val="0"/>
              </a:spcBef>
            </a:pPr>
            <a:r>
              <a:rPr lang="en-US" sz="3999" spc="159" dirty="0">
                <a:solidFill>
                  <a:srgbClr val="0B163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PURPOSE OF STRATEGIC PLANNING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60" t="21264" r="6608" b="71845"/>
          <a:stretch>
            <a:fillRect/>
          </a:stretch>
        </p:blipFill>
        <p:spPr>
          <a:xfrm>
            <a:off x="1028700" y="5062042"/>
            <a:ext cx="6080733" cy="44938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E2EE9A3-518B-4D5D-914A-BE31A591E2B1}"/>
              </a:ext>
            </a:extLst>
          </p:cNvPr>
          <p:cNvGrpSpPr/>
          <p:nvPr/>
        </p:nvGrpSpPr>
        <p:grpSpPr>
          <a:xfrm>
            <a:off x="8699263" y="4828862"/>
            <a:ext cx="9209830" cy="939892"/>
            <a:chOff x="8699263" y="4828862"/>
            <a:chExt cx="9209830" cy="9398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93C886-5B2F-4305-AA62-8CAEDE4F627B}"/>
                </a:ext>
              </a:extLst>
            </p:cNvPr>
            <p:cNvSpPr txBox="1"/>
            <p:nvPr/>
          </p:nvSpPr>
          <p:spPr>
            <a:xfrm>
              <a:off x="8699263" y="4838700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latin typeface="Clear Sans Regular" panose="020B0604020202020204" charset="0"/>
                  <a:cs typeface="Clear Sans Regular" panose="020B0604020202020204" charset="0"/>
                </a:rPr>
                <a:t>HLC and Program Accreditation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8AC100-07C7-4B35-9589-60A2E6E31EE0}"/>
                </a:ext>
              </a:extLst>
            </p:cNvPr>
            <p:cNvSpPr txBox="1"/>
            <p:nvPr/>
          </p:nvSpPr>
          <p:spPr>
            <a:xfrm>
              <a:off x="11963400" y="4845424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latin typeface="Clear Sans Regular" panose="020B0604020202020204" charset="0"/>
                  <a:cs typeface="Clear Sans Regular" panose="020B0604020202020204" charset="0"/>
                </a:rPr>
                <a:t>Federal and State Funding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F44E75-D86D-4FCF-B940-E97C98FDC8B9}"/>
                </a:ext>
              </a:extLst>
            </p:cNvPr>
            <p:cNvSpPr txBox="1"/>
            <p:nvPr/>
          </p:nvSpPr>
          <p:spPr>
            <a:xfrm>
              <a:off x="14861093" y="4828862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latin typeface="Clear Sans Regular" panose="020B0604020202020204" charset="0"/>
                  <a:cs typeface="Clear Sans Regular" panose="020B0604020202020204" charset="0"/>
                </a:rPr>
                <a:t>Grant</a:t>
              </a:r>
            </a:p>
            <a:p>
              <a:pPr algn="ctr"/>
              <a:r>
                <a:rPr lang="en-US" sz="2700" b="1" dirty="0">
                  <a:latin typeface="Clear Sans Regular" panose="020B0604020202020204" charset="0"/>
                  <a:cs typeface="Clear Sans Regular" panose="020B0604020202020204" charset="0"/>
                </a:rPr>
                <a:t>Projects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100000">
            <a:off x="69326" y="7046760"/>
            <a:ext cx="4677561" cy="16722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45570">
            <a:off x="9340093" y="3581061"/>
            <a:ext cx="4677561" cy="167222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F3C2416-96DC-43BE-BCF6-EEF9C7A325FF}"/>
              </a:ext>
            </a:extLst>
          </p:cNvPr>
          <p:cNvGrpSpPr/>
          <p:nvPr/>
        </p:nvGrpSpPr>
        <p:grpSpPr>
          <a:xfrm>
            <a:off x="9932501" y="6935787"/>
            <a:ext cx="5017915" cy="1835150"/>
            <a:chOff x="9932501" y="6935787"/>
            <a:chExt cx="5017915" cy="183515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932501" y="7653998"/>
              <a:ext cx="1020063" cy="465404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0981138" y="6935787"/>
              <a:ext cx="3969278" cy="1835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dirty="0">
                  <a:solidFill>
                    <a:srgbClr val="0B163D"/>
                  </a:solidFill>
                  <a:latin typeface="Clear Sans Regular Bold"/>
                </a:rPr>
                <a:t>Facilities Plan</a:t>
              </a:r>
            </a:p>
            <a:p>
              <a:pPr algn="ctr">
                <a:lnSpc>
                  <a:spcPts val="4899"/>
                </a:lnSpc>
              </a:pPr>
              <a:r>
                <a:rPr lang="en-US" sz="3499" dirty="0">
                  <a:solidFill>
                    <a:srgbClr val="0B163D"/>
                  </a:solidFill>
                  <a:latin typeface="Clear Sans Regular Bold"/>
                </a:rPr>
                <a:t>Academic Plan</a:t>
              </a:r>
            </a:p>
            <a:p>
              <a:pPr algn="ctr">
                <a:lnSpc>
                  <a:spcPts val="4899"/>
                </a:lnSpc>
              </a:pPr>
              <a:r>
                <a:rPr lang="en-US" sz="3499" dirty="0">
                  <a:solidFill>
                    <a:srgbClr val="0B163D"/>
                  </a:solidFill>
                  <a:latin typeface="Clear Sans Regular Bold"/>
                </a:rPr>
                <a:t>Department Plans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16984" y="2010461"/>
            <a:ext cx="3408313" cy="1161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6600" u="sng" dirty="0">
                <a:solidFill>
                  <a:srgbClr val="0B163D"/>
                </a:solidFill>
                <a:latin typeface="Open Sans Extra Bold"/>
              </a:rPr>
              <a:t>Federal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08106" y="3625940"/>
            <a:ext cx="2434382" cy="120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6600" u="sng" dirty="0">
                <a:solidFill>
                  <a:srgbClr val="0B163D"/>
                </a:solidFill>
                <a:latin typeface="Open Sans Extra Bold"/>
              </a:rPr>
              <a:t>State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36630" y="5414983"/>
            <a:ext cx="3376612" cy="120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6600" u="sng" dirty="0">
                <a:solidFill>
                  <a:srgbClr val="0B163D"/>
                </a:solidFill>
                <a:latin typeface="Open Sans Extra Bold"/>
              </a:rPr>
              <a:t>System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36258" y="7213601"/>
            <a:ext cx="3355777" cy="120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6600" u="sng" dirty="0">
                <a:solidFill>
                  <a:srgbClr val="0B163D"/>
                </a:solidFill>
                <a:latin typeface="Open Sans Extra Bold"/>
              </a:rPr>
              <a:t>College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10940" y="8924540"/>
            <a:ext cx="5596533" cy="120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6600" u="sng" dirty="0">
                <a:solidFill>
                  <a:srgbClr val="0B163D"/>
                </a:solidFill>
                <a:latin typeface="Open Sans Extra Bold"/>
              </a:rPr>
              <a:t>Department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00826" y="429630"/>
            <a:ext cx="10273854" cy="198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dirty="0">
                <a:solidFill>
                  <a:srgbClr val="0B163D"/>
                </a:solidFill>
                <a:latin typeface="Open Sans Extra Bold"/>
              </a:rPr>
              <a:t>Strategic Planning in Higher 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C2F0A7-72CD-4F34-89AF-E8235DE9A2D1}"/>
              </a:ext>
            </a:extLst>
          </p:cNvPr>
          <p:cNvGrpSpPr/>
          <p:nvPr/>
        </p:nvGrpSpPr>
        <p:grpSpPr>
          <a:xfrm>
            <a:off x="13591303" y="8956289"/>
            <a:ext cx="4472091" cy="1216025"/>
            <a:chOff x="13591303" y="8956289"/>
            <a:chExt cx="4472091" cy="121602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591303" y="9364938"/>
              <a:ext cx="1020063" cy="465404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14921841" y="8956289"/>
              <a:ext cx="3141553" cy="1216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dirty="0">
                  <a:solidFill>
                    <a:srgbClr val="0B163D"/>
                  </a:solidFill>
                  <a:latin typeface="Clear Sans Regular Bold"/>
                </a:rPr>
                <a:t>Performance Goals/Evals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BCD827-E808-4527-A334-44F15E1DFF91}"/>
              </a:ext>
            </a:extLst>
          </p:cNvPr>
          <p:cNvGrpSpPr/>
          <p:nvPr/>
        </p:nvGrpSpPr>
        <p:grpSpPr>
          <a:xfrm>
            <a:off x="3822425" y="2351773"/>
            <a:ext cx="2934795" cy="596901"/>
            <a:chOff x="3822425" y="2351773"/>
            <a:chExt cx="2934795" cy="59690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822425" y="2483270"/>
              <a:ext cx="1020063" cy="465404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4692652" y="2351773"/>
              <a:ext cx="2064568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dirty="0">
                  <a:solidFill>
                    <a:srgbClr val="0B163D"/>
                  </a:solidFill>
                  <a:latin typeface="Clear Sans Regular Bold"/>
                </a:rPr>
                <a:t>State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BD905B-38D0-40BF-93B2-612CE8A62D67}"/>
              </a:ext>
            </a:extLst>
          </p:cNvPr>
          <p:cNvGrpSpPr/>
          <p:nvPr/>
        </p:nvGrpSpPr>
        <p:grpSpPr>
          <a:xfrm>
            <a:off x="5066056" y="4085387"/>
            <a:ext cx="3334770" cy="596900"/>
            <a:chOff x="5066056" y="4085387"/>
            <a:chExt cx="3334770" cy="5969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066056" y="4184473"/>
              <a:ext cx="1020063" cy="465404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6336258" y="4085387"/>
              <a:ext cx="2064568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dirty="0">
                  <a:solidFill>
                    <a:srgbClr val="0B163D"/>
                  </a:solidFill>
                  <a:latin typeface="Clear Sans Regular Bold"/>
                </a:rPr>
                <a:t>System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720EAC-5605-4505-8F00-7F520EEAD62F}"/>
              </a:ext>
            </a:extLst>
          </p:cNvPr>
          <p:cNvGrpSpPr/>
          <p:nvPr/>
        </p:nvGrpSpPr>
        <p:grpSpPr>
          <a:xfrm>
            <a:off x="7710940" y="5788706"/>
            <a:ext cx="3241623" cy="596900"/>
            <a:chOff x="7710940" y="5788706"/>
            <a:chExt cx="3241623" cy="5969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710940" y="5855381"/>
              <a:ext cx="1020063" cy="465404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8887995" y="5788706"/>
              <a:ext cx="2064568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 dirty="0">
                  <a:solidFill>
                    <a:srgbClr val="0B163D"/>
                  </a:solidFill>
                  <a:latin typeface="Clear Sans Regular Bold"/>
                </a:rPr>
                <a:t>College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624984" cy="10287000"/>
          </a:xfrm>
          <a:prstGeom prst="rect">
            <a:avLst/>
          </a:prstGeom>
          <a:solidFill>
            <a:srgbClr val="0B163D"/>
          </a:solidFill>
        </p:spPr>
      </p:sp>
      <p:sp>
        <p:nvSpPr>
          <p:cNvPr id="3" name="TextBox 3"/>
          <p:cNvSpPr txBox="1"/>
          <p:nvPr/>
        </p:nvSpPr>
        <p:spPr>
          <a:xfrm>
            <a:off x="965250" y="3009900"/>
            <a:ext cx="5694483" cy="3440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99"/>
              </a:lnSpc>
              <a:spcBef>
                <a:spcPct val="0"/>
              </a:spcBef>
            </a:pPr>
            <a:r>
              <a:rPr lang="en-US" sz="6999" spc="-139" dirty="0">
                <a:solidFill>
                  <a:srgbClr val="FFFFFF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Components of Strategic Plans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952500"/>
            <a:ext cx="7992329" cy="8281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B163D"/>
                </a:solidFill>
                <a:latin typeface="Clear Sans Regular Bold"/>
              </a:rPr>
              <a:t>Background Information</a:t>
            </a: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B163D"/>
                </a:solidFill>
                <a:latin typeface="Clear Sans Regular Bold"/>
              </a:rPr>
              <a:t>(External and Internal Analysis)</a:t>
            </a: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B163D"/>
              </a:solidFill>
              <a:latin typeface="Clear Sans Regular Bold"/>
            </a:endParaRP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B163D"/>
                </a:solidFill>
                <a:latin typeface="Clear Sans Regular Bold"/>
              </a:rPr>
              <a:t>Vision</a:t>
            </a: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B163D"/>
              </a:solidFill>
              <a:latin typeface="Clear Sans Regular Bold"/>
            </a:endParaRP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B163D"/>
                </a:solidFill>
                <a:latin typeface="Clear Sans Regular Bold"/>
              </a:rPr>
              <a:t>Mission</a:t>
            </a: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B163D"/>
              </a:solidFill>
              <a:latin typeface="Clear Sans Regular Bold"/>
            </a:endParaRP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B163D"/>
                </a:solidFill>
                <a:latin typeface="Clear Sans Regular Bold"/>
              </a:rPr>
              <a:t>Values</a:t>
            </a: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B163D"/>
              </a:solidFill>
              <a:latin typeface="Clear Sans Regular Bold"/>
            </a:endParaRP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B163D"/>
                </a:solidFill>
                <a:latin typeface="Clear Sans Regular Bold"/>
              </a:rPr>
              <a:t>Goals</a:t>
            </a: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B163D"/>
              </a:solidFill>
              <a:latin typeface="Clear Sans Regular Bold"/>
            </a:endParaRP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B163D"/>
                </a:solidFill>
                <a:latin typeface="Clear Sans Regular Bold"/>
              </a:rPr>
              <a:t>Strategies and Key Performance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" r="34"/>
          <a:stretch>
            <a:fillRect/>
          </a:stretch>
        </p:blipFill>
        <p:spPr>
          <a:xfrm rot="5400000">
            <a:off x="7761" y="-7993241"/>
            <a:ext cx="18272479" cy="1828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165350" y="7352390"/>
            <a:ext cx="13964857" cy="0"/>
          </a:xfrm>
          <a:prstGeom prst="line">
            <a:avLst/>
          </a:prstGeom>
          <a:ln w="19050" cap="rnd">
            <a:solidFill>
              <a:srgbClr val="0B163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2171700" y="5181600"/>
            <a:ext cx="13964857" cy="0"/>
          </a:xfrm>
          <a:prstGeom prst="line">
            <a:avLst/>
          </a:prstGeom>
          <a:ln w="19050" cap="rnd">
            <a:solidFill>
              <a:srgbClr val="0B163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18521" y="3712768"/>
            <a:ext cx="717729" cy="103068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971261" y="3943350"/>
            <a:ext cx="2033684" cy="555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49"/>
              </a:lnSpc>
              <a:spcBef>
                <a:spcPct val="0"/>
              </a:spcBef>
            </a:pPr>
            <a:r>
              <a:rPr lang="en-US" sz="3499" b="1" dirty="0">
                <a:solidFill>
                  <a:srgbClr val="0B163D"/>
                </a:solidFill>
                <a:latin typeface="Clear Sans Regular Bold"/>
              </a:rPr>
              <a:t>Vision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36589" y="3691732"/>
            <a:ext cx="6824890" cy="1424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Clear Sans Regular Bold"/>
              </a:rPr>
              <a:t>The anchor of our strategic plan that outlines what we want to achieve. Reflects, in a realistic way, the future of the college.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71261" y="5963171"/>
            <a:ext cx="2033684" cy="555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49"/>
              </a:lnSpc>
              <a:spcBef>
                <a:spcPct val="0"/>
              </a:spcBef>
            </a:pPr>
            <a:r>
              <a:rPr lang="en-US" sz="3499" b="1" dirty="0">
                <a:solidFill>
                  <a:srgbClr val="0B163D"/>
                </a:solidFill>
                <a:latin typeface="Clear Sans Regular Bold"/>
              </a:rPr>
              <a:t>Mission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36589" y="5711553"/>
            <a:ext cx="6824890" cy="1424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Clear Sans Regular Bold"/>
              </a:rPr>
              <a:t>Provides a blueprint for what, why, and how our institution works. It is through the mission we accomplish our vision.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71261" y="8014308"/>
            <a:ext cx="2033684" cy="555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49"/>
              </a:lnSpc>
              <a:spcBef>
                <a:spcPct val="0"/>
              </a:spcBef>
            </a:pPr>
            <a:r>
              <a:rPr lang="en-US" sz="3499" b="1" dirty="0">
                <a:solidFill>
                  <a:srgbClr val="0B163D"/>
                </a:solidFill>
                <a:latin typeface="Clear Sans Regular Bold"/>
              </a:rPr>
              <a:t>Values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36589" y="7762690"/>
            <a:ext cx="6824890" cy="1424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Clear Sans Regular Bold"/>
              </a:rPr>
              <a:t>Values drive performance and reflect the DNA of our institution, including our culture and norms and the way we do business.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14815" y="1434635"/>
            <a:ext cx="15458370" cy="1073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99"/>
              </a:lnSpc>
              <a:spcBef>
                <a:spcPct val="0"/>
              </a:spcBef>
            </a:pPr>
            <a:r>
              <a:rPr lang="en-US" sz="6000" spc="-139" dirty="0">
                <a:solidFill>
                  <a:srgbClr val="0B163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Vision, Mission and Values Statements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06083" y="5732590"/>
            <a:ext cx="942605" cy="103068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218521" y="7933673"/>
            <a:ext cx="654014" cy="1030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" r="34"/>
          <a:stretch>
            <a:fillRect/>
          </a:stretch>
        </p:blipFill>
        <p:spPr>
          <a:xfrm rot="5400000">
            <a:off x="7761" y="-2855728"/>
            <a:ext cx="18272479" cy="1828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9781520" y="1028700"/>
            <a:ext cx="6693542" cy="8229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TextBox 5"/>
          <p:cNvSpPr txBox="1"/>
          <p:nvPr/>
        </p:nvSpPr>
        <p:spPr>
          <a:xfrm>
            <a:off x="10628813" y="4652512"/>
            <a:ext cx="4966295" cy="341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spc="-70" dirty="0">
                <a:solidFill>
                  <a:srgbClr val="000000"/>
                </a:solidFill>
                <a:latin typeface="Clear Sans Regular"/>
              </a:rPr>
              <a:t>Strategies explain how we will accomplish our goals. KPIs explain how we will measure our strategies to know if we're successful.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28813" y="3189675"/>
            <a:ext cx="4966295" cy="1273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0"/>
              </a:lnSpc>
              <a:spcBef>
                <a:spcPct val="0"/>
              </a:spcBef>
            </a:pPr>
            <a:r>
              <a:rPr lang="en-US" sz="3000" spc="120" dirty="0">
                <a:solidFill>
                  <a:srgbClr val="0B163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STRATEGIES AND KEY PERFORMANCE INDICATORS (KPI'S)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28813" y="8584642"/>
            <a:ext cx="4998954" cy="337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1812938" y="1028700"/>
            <a:ext cx="6693542" cy="82296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80637" y="1365015"/>
            <a:ext cx="1158144" cy="11226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18597" y="1567623"/>
            <a:ext cx="2219388" cy="92003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660230" y="4463644"/>
            <a:ext cx="4966295" cy="398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spc="-70" dirty="0">
                <a:solidFill>
                  <a:srgbClr val="000000"/>
                </a:solidFill>
                <a:latin typeface="Clear Sans Regular"/>
              </a:rPr>
              <a:t>Broad outcome statements that guide the institution, tie in with our vision, mission, and values, and map to initiatives in State and System strategic plans.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60229" y="3608774"/>
            <a:ext cx="4966295" cy="435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0"/>
              </a:lnSpc>
              <a:spcBef>
                <a:spcPct val="0"/>
              </a:spcBef>
            </a:pPr>
            <a:r>
              <a:rPr lang="en-US" sz="3000" spc="120" dirty="0">
                <a:solidFill>
                  <a:srgbClr val="0B163D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19508" y="289228"/>
            <a:ext cx="5011553" cy="1469248"/>
            <a:chOff x="0" y="-28575"/>
            <a:chExt cx="6682070" cy="195899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0" r="34"/>
            <a:stretch>
              <a:fillRect/>
            </a:stretch>
          </p:blipFill>
          <p:spPr>
            <a:xfrm rot="5400000">
              <a:off x="205" y="56832"/>
              <a:ext cx="482825" cy="483236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889496" y="-28575"/>
              <a:ext cx="5792574" cy="1958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spc="120" dirty="0">
                  <a:solidFill>
                    <a:srgbClr val="000000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Two Fer Tuesday Surveys starting next Tuesday, 2/22/22 </a:t>
              </a:r>
              <a:r>
                <a:rPr lang="en-US" sz="3000" spc="120" dirty="0">
                  <a:solidFill>
                    <a:srgbClr val="000000"/>
                  </a:solidFill>
                  <a:latin typeface="Clear Sans Regular" panose="020B0604020202020204" charset="0"/>
                  <a:cs typeface="Clear Sans Regular" panose="020B0604020202020204" charset="0"/>
                  <a:sym typeface="Wingdings" panose="05000000000000000000" pitchFamily="2" charset="2"/>
                </a:rPr>
                <a:t></a:t>
              </a:r>
              <a:endParaRPr lang="en-US" sz="3000" spc="120" dirty="0">
                <a:solidFill>
                  <a:srgbClr val="000000"/>
                </a:solidFill>
                <a:latin typeface="Clear Sans Regular" panose="020B0604020202020204" charset="0"/>
                <a:cs typeface="Clear Sans Regular" panose="020B060402020202020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419508" y="4947536"/>
            <a:ext cx="5011553" cy="2969659"/>
            <a:chOff x="0" y="-28575"/>
            <a:chExt cx="6682070" cy="395954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0" r="34"/>
            <a:stretch>
              <a:fillRect/>
            </a:stretch>
          </p:blipFill>
          <p:spPr>
            <a:xfrm rot="5400000">
              <a:off x="205" y="56832"/>
              <a:ext cx="482825" cy="483236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889496" y="-28575"/>
              <a:ext cx="5792574" cy="3959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spc="120" dirty="0">
                  <a:solidFill>
                    <a:srgbClr val="000000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Strategic Planning Committee will review feedback, draft plan, and share draft for review and input (March)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24653"/>
            <a:ext cx="3935627" cy="10287000"/>
          </a:xfrm>
          <a:prstGeom prst="rect">
            <a:avLst/>
          </a:prstGeom>
          <a:solidFill>
            <a:srgbClr val="0B163D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035976" y="1021424"/>
            <a:ext cx="785787" cy="80033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4451274" y="8464315"/>
            <a:ext cx="5011553" cy="1469248"/>
            <a:chOff x="0" y="-28575"/>
            <a:chExt cx="6682070" cy="1958998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0" r="34"/>
            <a:stretch>
              <a:fillRect/>
            </a:stretch>
          </p:blipFill>
          <p:spPr>
            <a:xfrm rot="5400000">
              <a:off x="205" y="56832"/>
              <a:ext cx="482825" cy="483236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889496" y="-28575"/>
              <a:ext cx="5792574" cy="1958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spc="120" dirty="0">
                  <a:solidFill>
                    <a:srgbClr val="000000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Finalize plan and present to campus (April) 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 l="2004" r="2004"/>
          <a:stretch>
            <a:fillRect/>
          </a:stretch>
        </p:blipFill>
        <p:spPr>
          <a:xfrm>
            <a:off x="10055925" y="2520274"/>
            <a:ext cx="7625133" cy="529575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28995" y="2247900"/>
            <a:ext cx="3000087" cy="2273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99"/>
              </a:lnSpc>
              <a:spcBef>
                <a:spcPct val="0"/>
              </a:spcBef>
            </a:pPr>
            <a:r>
              <a:rPr lang="en-US" sz="6999" spc="-139" dirty="0">
                <a:solidFill>
                  <a:srgbClr val="FFFFFF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Next Steps</a:t>
            </a:r>
          </a:p>
        </p:txBody>
      </p:sp>
      <p:grpSp>
        <p:nvGrpSpPr>
          <p:cNvPr id="15" name="Group 10">
            <a:extLst>
              <a:ext uri="{FF2B5EF4-FFF2-40B4-BE49-F238E27FC236}">
                <a16:creationId xmlns:a16="http://schemas.microsoft.com/office/drawing/2014/main" id="{3DE431AB-5591-48E9-9BA0-9554FB22588F}"/>
              </a:ext>
            </a:extLst>
          </p:cNvPr>
          <p:cNvGrpSpPr/>
          <p:nvPr/>
        </p:nvGrpSpPr>
        <p:grpSpPr>
          <a:xfrm>
            <a:off x="4451274" y="2226831"/>
            <a:ext cx="5011553" cy="1969385"/>
            <a:chOff x="0" y="-28575"/>
            <a:chExt cx="6682070" cy="2625846"/>
          </a:xfrm>
        </p:grpSpPr>
        <p:pic>
          <p:nvPicPr>
            <p:cNvPr id="16" name="Picture 11">
              <a:extLst>
                <a:ext uri="{FF2B5EF4-FFF2-40B4-BE49-F238E27FC236}">
                  <a16:creationId xmlns:a16="http://schemas.microsoft.com/office/drawing/2014/main" id="{01BEF633-594F-4863-9EEC-C3FE9D4A5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0" r="34"/>
            <a:stretch>
              <a:fillRect/>
            </a:stretch>
          </p:blipFill>
          <p:spPr>
            <a:xfrm rot="5400000">
              <a:off x="205" y="56832"/>
              <a:ext cx="482825" cy="483236"/>
            </a:xfrm>
            <a:prstGeom prst="rect">
              <a:avLst/>
            </a:prstGeom>
          </p:spPr>
        </p:pic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15815BDF-93C7-499D-A5E0-F6C7FB997D47}"/>
                </a:ext>
              </a:extLst>
            </p:cNvPr>
            <p:cNvSpPr txBox="1"/>
            <p:nvPr/>
          </p:nvSpPr>
          <p:spPr>
            <a:xfrm>
              <a:off x="889496" y="-28575"/>
              <a:ext cx="5792574" cy="2625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spc="120" dirty="0">
                  <a:solidFill>
                    <a:srgbClr val="000000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Round table discussions over the next 3-4 weeks with each department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" r="34"/>
          <a:stretch>
            <a:fillRect/>
          </a:stretch>
        </p:blipFill>
        <p:spPr>
          <a:xfrm rot="-10800000" flipH="1">
            <a:off x="-832081" y="0"/>
            <a:ext cx="1027827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7284920" cy="8229600"/>
            <a:chOff x="0" y="0"/>
            <a:chExt cx="9713226" cy="109728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12908" b="11780"/>
            <a:stretch>
              <a:fillRect/>
            </a:stretch>
          </p:blipFill>
          <p:spPr>
            <a:xfrm>
              <a:off x="0" y="0"/>
              <a:ext cx="9713226" cy="10972800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10929" y="7612503"/>
            <a:ext cx="368658" cy="57942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906000" y="2874196"/>
            <a:ext cx="7868877" cy="4538609"/>
            <a:chOff x="0" y="0"/>
            <a:chExt cx="10491836" cy="6051479"/>
          </a:xfrm>
        </p:grpSpPr>
        <p:sp>
          <p:nvSpPr>
            <p:cNvPr id="7" name="TextBox 7"/>
            <p:cNvSpPr txBox="1"/>
            <p:nvPr/>
          </p:nvSpPr>
          <p:spPr>
            <a:xfrm>
              <a:off x="0" y="780023"/>
              <a:ext cx="10491836" cy="39734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80"/>
                </a:lnSpc>
              </a:pPr>
              <a:r>
                <a:rPr lang="en-US" sz="4600" spc="-92" dirty="0">
                  <a:solidFill>
                    <a:srgbClr val="000000"/>
                  </a:solidFill>
                  <a:latin typeface="Clear Sans Regular"/>
                </a:rPr>
                <a:t>"Without goals, and plans to reach them, we're like a ship that has set sail with no destination" - Fitzhugh Dodson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7050642" cy="581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00"/>
                </a:lnSpc>
                <a:spcBef>
                  <a:spcPct val="0"/>
                </a:spcBef>
              </a:pPr>
              <a:endParaRPr/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60" t="21264" r="6608" b="71845"/>
            <a:stretch>
              <a:fillRect/>
            </a:stretch>
          </p:blipFill>
          <p:spPr>
            <a:xfrm>
              <a:off x="0" y="5452295"/>
              <a:ext cx="8107644" cy="5991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423</Words>
  <Application>Microsoft Office PowerPoint</Application>
  <PresentationFormat>Custom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Clear Sans Regular Bold</vt:lpstr>
      <vt:lpstr>Calibri</vt:lpstr>
      <vt:lpstr>Clear Sans Regular</vt:lpstr>
      <vt:lpstr>Open Sans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Planning</dc:title>
  <dc:creator>Herasingh, Chelsea</dc:creator>
  <cp:lastModifiedBy>Herasingh, Chelsea</cp:lastModifiedBy>
  <cp:revision>7</cp:revision>
  <dcterms:created xsi:type="dcterms:W3CDTF">2006-08-16T00:00:00Z</dcterms:created>
  <dcterms:modified xsi:type="dcterms:W3CDTF">2022-02-18T15:56:27Z</dcterms:modified>
  <dc:identifier>DAE0hLlZihg</dc:identifier>
</cp:coreProperties>
</file>